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5" r:id="rId4"/>
    <p:sldId id="294" r:id="rId5"/>
    <p:sldId id="293" r:id="rId6"/>
    <p:sldId id="292" r:id="rId7"/>
    <p:sldId id="290" r:id="rId8"/>
    <p:sldId id="283" r:id="rId9"/>
    <p:sldId id="297" r:id="rId10"/>
    <p:sldId id="287" r:id="rId11"/>
    <p:sldId id="295" r:id="rId12"/>
    <p:sldId id="298" r:id="rId13"/>
    <p:sldId id="299" r:id="rId14"/>
    <p:sldId id="301" r:id="rId15"/>
    <p:sldId id="302" r:id="rId16"/>
    <p:sldId id="300" r:id="rId17"/>
    <p:sldId id="303" r:id="rId18"/>
    <p:sldId id="313" r:id="rId19"/>
    <p:sldId id="305" r:id="rId20"/>
    <p:sldId id="312" r:id="rId21"/>
    <p:sldId id="307" r:id="rId22"/>
    <p:sldId id="291" r:id="rId23"/>
    <p:sldId id="308" r:id="rId24"/>
    <p:sldId id="309" r:id="rId25"/>
    <p:sldId id="310" r:id="rId26"/>
    <p:sldId id="296" r:id="rId27"/>
    <p:sldId id="311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66" d="100"/>
          <a:sy n="166" d="100"/>
        </p:scale>
        <p:origin x="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62C1-E426-43DF-9E59-392FE98C20DF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4335-4439-4E5D-B6BD-940D58F4C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4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62C1-E426-43DF-9E59-392FE98C20DF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4335-4439-4E5D-B6BD-940D58F4C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0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62C1-E426-43DF-9E59-392FE98C20DF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4335-4439-4E5D-B6BD-940D58F4C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6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62C1-E426-43DF-9E59-392FE98C20DF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4335-4439-4E5D-B6BD-940D58F4C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6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62C1-E426-43DF-9E59-392FE98C20DF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4335-4439-4E5D-B6BD-940D58F4C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6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62C1-E426-43DF-9E59-392FE98C20DF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4335-4439-4E5D-B6BD-940D58F4C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5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62C1-E426-43DF-9E59-392FE98C20DF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4335-4439-4E5D-B6BD-940D58F4C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6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62C1-E426-43DF-9E59-392FE98C20DF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4335-4439-4E5D-B6BD-940D58F4C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0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62C1-E426-43DF-9E59-392FE98C20DF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4335-4439-4E5D-B6BD-940D58F4C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4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662C1-E426-43DF-9E59-392FE98C20DF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D4335-4439-4E5D-B6BD-940D58F4C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823" y="3554047"/>
            <a:ext cx="11815364" cy="2387600"/>
          </a:xfrm>
        </p:spPr>
        <p:txBody>
          <a:bodyPr>
            <a:normAutofit fontScale="90000"/>
          </a:bodyPr>
          <a:lstStyle/>
          <a:p>
            <a:r>
              <a:rPr lang="en-US" sz="8800" b="1" dirty="0">
                <a:latin typeface="OCR A Extended" panose="02010509020102010303" pitchFamily="50" charset="0"/>
              </a:rPr>
              <a:t>Cyberspace Trapping</a:t>
            </a:r>
            <a:br>
              <a:rPr lang="en-US" sz="8800" b="1" dirty="0">
                <a:latin typeface="OCR A Extended" panose="02010509020102010303" pitchFamily="50" charset="0"/>
              </a:rPr>
            </a:br>
            <a:r>
              <a:rPr lang="en-US" sz="8800" b="1" dirty="0">
                <a:latin typeface="OCR A Extended" panose="02010509020102010303" pitchFamily="50" charset="0"/>
              </a:rPr>
              <a:t>The Offensive Defender</a:t>
            </a:r>
            <a:br>
              <a:rPr lang="en-US" sz="8800" b="1" dirty="0">
                <a:latin typeface="OCR A Extended" panose="02010509020102010303" pitchFamily="50" charset="0"/>
              </a:rPr>
            </a:br>
            <a:endParaRPr lang="en-US" sz="8800" b="1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8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7596"/>
            <a:ext cx="10515600" cy="242882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6000" i="1" dirty="0"/>
              <a:t>Know thy self, know thy enemy. A thousand battles, a thousand victories</a:t>
            </a:r>
          </a:p>
        </p:txBody>
      </p:sp>
    </p:spTree>
    <p:extLst>
      <p:ext uri="{BB962C8B-B14F-4D97-AF65-F5344CB8AC3E}">
        <p14:creationId xmlns:p14="http://schemas.microsoft.com/office/powerpoint/2010/main" val="3376304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Threat 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MITRE ATT&amp;CK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3AF42-596F-444B-ADFB-743376CD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40" y="2436470"/>
            <a:ext cx="8817520" cy="362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7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Mimikatz</a:t>
            </a:r>
            <a:r>
              <a:rPr lang="en-US" dirty="0"/>
              <a:t> and LSASS </a:t>
            </a:r>
            <a:br>
              <a:rPr lang="en-US" dirty="0"/>
            </a:br>
            <a:r>
              <a:rPr lang="en-US" dirty="0"/>
              <a:t>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0464" cy="4351338"/>
          </a:xfrm>
        </p:spPr>
        <p:txBody>
          <a:bodyPr/>
          <a:lstStyle/>
          <a:p>
            <a:r>
              <a:rPr lang="en-US" sz="3200" dirty="0"/>
              <a:t>According to the NSA Red Team </a:t>
            </a:r>
            <a:r>
              <a:rPr lang="en-US" sz="3200" dirty="0" err="1"/>
              <a:t>Mimikatz</a:t>
            </a:r>
            <a:r>
              <a:rPr lang="en-US" sz="3200" dirty="0"/>
              <a:t> is the number one threat to US Government Environments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893E4-709F-41D7-A2DF-372A98E2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208" y="1542915"/>
            <a:ext cx="3943553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66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Mimikatz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F56634-2D63-41CD-AD0A-C7F125B22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05" y="1296993"/>
            <a:ext cx="8550367" cy="4857014"/>
          </a:xfrm>
        </p:spPr>
      </p:pic>
    </p:spTree>
    <p:extLst>
      <p:ext uri="{BB962C8B-B14F-4D97-AF65-F5344CB8AC3E}">
        <p14:creationId xmlns:p14="http://schemas.microsoft.com/office/powerpoint/2010/main" val="53588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LSASS Dump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6FAF44-51FE-4C80-826F-C47ABC3BC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517" y="1535199"/>
            <a:ext cx="6213353" cy="50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9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Mimikatz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PowerShell</a:t>
            </a:r>
          </a:p>
          <a:p>
            <a:r>
              <a:rPr lang="en-US" sz="3600" dirty="0"/>
              <a:t>Cobalt Strike</a:t>
            </a:r>
          </a:p>
          <a:p>
            <a:r>
              <a:rPr lang="en-US" sz="3600" dirty="0"/>
              <a:t>C#</a:t>
            </a:r>
          </a:p>
          <a:p>
            <a:r>
              <a:rPr lang="en-US" sz="3600" dirty="0"/>
              <a:t>Metasploit</a:t>
            </a:r>
          </a:p>
          <a:p>
            <a:r>
              <a:rPr lang="en-US" sz="3600" dirty="0"/>
              <a:t>Many </a:t>
            </a:r>
            <a:r>
              <a:rPr lang="en-US" sz="3600" dirty="0" err="1"/>
              <a:t>Many</a:t>
            </a:r>
            <a:r>
              <a:rPr lang="en-US" sz="3600" dirty="0"/>
              <a:t> Others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138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Poisoning LSASS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8B8732-57EF-46AE-B0E5-DDA6DEF1B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"/>
              </a:spcBef>
              <a:buNone/>
              <a:defRPr/>
            </a:pPr>
            <a:r>
              <a:rPr lang="en-US" sz="3600" b="1" dirty="0">
                <a:solidFill>
                  <a:srgbClr val="FF0000"/>
                </a:solidFill>
              </a:rPr>
              <a:t>Tactic</a:t>
            </a:r>
            <a:endParaRPr lang="en-US" sz="3600" dirty="0"/>
          </a:p>
          <a:p>
            <a:pPr marL="342900" lvl="0" indent="-342900">
              <a:spcBef>
                <a:spcPts val="300"/>
              </a:spcBef>
              <a:defRPr/>
            </a:pPr>
            <a:r>
              <a:rPr lang="en-US" sz="3200" dirty="0"/>
              <a:t>Escalate privileges to domain admin using stolen credentials</a:t>
            </a:r>
          </a:p>
          <a:p>
            <a:pPr marL="0" lvl="0" indent="0">
              <a:spcBef>
                <a:spcPts val="300"/>
              </a:spcBef>
              <a:buNone/>
              <a:defRPr/>
            </a:pPr>
            <a:r>
              <a:rPr lang="en-US" sz="3600" b="1" dirty="0">
                <a:solidFill>
                  <a:srgbClr val="FF0000"/>
                </a:solidFill>
              </a:rPr>
              <a:t>Technique</a:t>
            </a:r>
            <a:r>
              <a:rPr lang="en-US" sz="3600" dirty="0"/>
              <a:t> </a:t>
            </a:r>
          </a:p>
          <a:p>
            <a:pPr>
              <a:spcBef>
                <a:spcPts val="300"/>
              </a:spcBef>
              <a:defRPr/>
            </a:pPr>
            <a:r>
              <a:rPr lang="en-US" sz="3200" dirty="0"/>
              <a:t>Use </a:t>
            </a:r>
            <a:r>
              <a:rPr lang="en-US" sz="3200" dirty="0" err="1"/>
              <a:t>Mimikatz</a:t>
            </a:r>
            <a:r>
              <a:rPr lang="en-US" sz="3200" dirty="0"/>
              <a:t> to retrieve credentials from LSASS memory</a:t>
            </a:r>
          </a:p>
          <a:p>
            <a:pPr marL="0" lvl="0" indent="0">
              <a:spcBef>
                <a:spcPts val="300"/>
              </a:spcBef>
              <a:buNone/>
              <a:defRPr/>
            </a:pPr>
            <a:r>
              <a:rPr lang="en-US" sz="3600" b="1" dirty="0">
                <a:solidFill>
                  <a:srgbClr val="FF0000"/>
                </a:solidFill>
              </a:rPr>
              <a:t>Procedures</a:t>
            </a:r>
            <a:r>
              <a:rPr lang="en-US" sz="3600" dirty="0"/>
              <a:t> </a:t>
            </a:r>
          </a:p>
          <a:p>
            <a:pPr marL="342900" lvl="0" indent="-342900">
              <a:spcBef>
                <a:spcPts val="300"/>
              </a:spcBef>
              <a:defRPr/>
            </a:pPr>
            <a:r>
              <a:rPr lang="en-US" sz="3200" dirty="0"/>
              <a:t>Steps to accomplish the techniques mentioned above</a:t>
            </a:r>
          </a:p>
          <a:p>
            <a:pPr marL="0" lvl="0" indent="0">
              <a:spcBef>
                <a:spcPts val="300"/>
              </a:spcBef>
              <a:buNone/>
              <a:defRPr/>
            </a:pPr>
            <a:r>
              <a:rPr lang="en-US" sz="3600" b="1" dirty="0">
                <a:solidFill>
                  <a:srgbClr val="0070C0"/>
                </a:solidFill>
              </a:rPr>
              <a:t>Traditional Defense </a:t>
            </a:r>
            <a:r>
              <a:rPr lang="en-US" sz="3600" dirty="0"/>
              <a:t> </a:t>
            </a:r>
          </a:p>
          <a:p>
            <a:pPr marL="457200" lvl="0" indent="-457200">
              <a:spcBef>
                <a:spcPts val="300"/>
              </a:spcBef>
              <a:buFont typeface="+mj-lt"/>
              <a:buAutoNum type="arabicPeriod"/>
              <a:defRPr/>
            </a:pPr>
            <a:r>
              <a:rPr lang="en-US" sz="3200" dirty="0"/>
              <a:t>Do more user awareness training </a:t>
            </a:r>
          </a:p>
          <a:p>
            <a:pPr marL="457200" lvl="0" indent="-457200">
              <a:spcBef>
                <a:spcPts val="300"/>
              </a:spcBef>
              <a:buFont typeface="+mj-lt"/>
              <a:buAutoNum type="arabicPeriod"/>
              <a:defRPr/>
            </a:pPr>
            <a:r>
              <a:rPr lang="en-US" sz="3200" dirty="0"/>
              <a:t>Write a </a:t>
            </a:r>
            <a:r>
              <a:rPr lang="en-US" sz="3200" dirty="0" err="1"/>
              <a:t>Mimikatz</a:t>
            </a:r>
            <a:r>
              <a:rPr lang="en-US" sz="3200" dirty="0"/>
              <a:t> signature and pray</a:t>
            </a:r>
          </a:p>
          <a:p>
            <a:pPr marL="0" lvl="0" indent="0">
              <a:spcBef>
                <a:spcPts val="300"/>
              </a:spcBef>
              <a:buNone/>
              <a:defRPr/>
            </a:pPr>
            <a:r>
              <a:rPr lang="en-US" sz="3600" b="1" dirty="0">
                <a:solidFill>
                  <a:srgbClr val="FFC000"/>
                </a:solidFill>
              </a:rPr>
              <a:t>Cyberspace Trapping</a:t>
            </a:r>
          </a:p>
          <a:p>
            <a:pPr marL="342900" lvl="0" indent="-342900">
              <a:spcBef>
                <a:spcPts val="300"/>
              </a:spcBef>
              <a:defRPr/>
            </a:pPr>
            <a:r>
              <a:rPr lang="en-US" sz="3200" dirty="0"/>
              <a:t>Create fake accounts configured to lockout after one failed attempt </a:t>
            </a:r>
          </a:p>
          <a:p>
            <a:pPr marL="800100" lvl="1" indent="-342900">
              <a:spcBef>
                <a:spcPts val="300"/>
              </a:spcBef>
              <a:defRPr/>
            </a:pPr>
            <a:r>
              <a:rPr lang="en-US" dirty="0"/>
              <a:t>Use </a:t>
            </a:r>
            <a:r>
              <a:rPr lang="en-US" dirty="0" err="1"/>
              <a:t>RunAs</a:t>
            </a:r>
            <a:r>
              <a:rPr lang="en-US" dirty="0"/>
              <a:t> to seed LSASS with fake creds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472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Fine-Grained Password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F785C-6412-4182-A78C-B555CB2F5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312" y="1577666"/>
            <a:ext cx="6261375" cy="45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35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Sneaking Fake Credentials </a:t>
            </a:r>
            <a:br>
              <a:rPr lang="en-US" dirty="0"/>
            </a:br>
            <a:r>
              <a:rPr lang="en-US" dirty="0"/>
              <a:t>into LSASS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runas</a:t>
            </a:r>
            <a:r>
              <a:rPr lang="en-US" dirty="0">
                <a:latin typeface="Consolas" panose="020B0609020204030204" pitchFamily="49" charset="0"/>
              </a:rPr>
              <a:t> /</a:t>
            </a:r>
            <a:r>
              <a:rPr lang="en-US" dirty="0" err="1">
                <a:latin typeface="Consolas" panose="020B0609020204030204" pitchFamily="49" charset="0"/>
              </a:rPr>
              <a:t>user:domain.com</a:t>
            </a:r>
            <a:r>
              <a:rPr lang="en-US" dirty="0">
                <a:latin typeface="Consolas" panose="020B0609020204030204" pitchFamily="49" charset="0"/>
              </a:rPr>
              <a:t>\admin /</a:t>
            </a:r>
            <a:r>
              <a:rPr lang="en-US" dirty="0" err="1">
                <a:latin typeface="Consolas" panose="020B0609020204030204" pitchFamily="49" charset="0"/>
              </a:rPr>
              <a:t>netonly</a:t>
            </a:r>
            <a:r>
              <a:rPr lang="en-US" dirty="0">
                <a:latin typeface="Consolas" panose="020B0609020204030204" pitchFamily="49" charset="0"/>
              </a:rPr>
              <a:t> cmd.exe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27DAB-A84E-4758-9B78-988D5513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91" y="2566120"/>
            <a:ext cx="6159817" cy="28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3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Scaling with PowerShell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E2964-2EA3-49EA-9499-28502A58C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Tracking </a:t>
            </a:r>
            <a:r>
              <a:rPr lang="en-US" dirty="0" err="1"/>
              <a:t>LockedOut</a:t>
            </a:r>
            <a:r>
              <a:rPr lang="en-US" dirty="0"/>
              <a:t> Status Provides us with Additional Sensors within the Environment</a:t>
            </a:r>
          </a:p>
          <a:p>
            <a:r>
              <a:rPr lang="en-US" dirty="0"/>
              <a:t>Correlating this Information with the IP Address of the system where the Trap is in Place Allows for Increased Reaction Speed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A9AF5-7550-497B-992A-4BA53073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07862"/>
            <a:ext cx="5149270" cy="24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2682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latin typeface="OCR A Extended" panose="02010509020102010303" pitchFamily="50" charset="0"/>
              </a:rPr>
              <a:t>whoami</a:t>
            </a:r>
            <a:endParaRPr lang="en-US" sz="6000" dirty="0"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996" y="1825625"/>
            <a:ext cx="6914804" cy="4351338"/>
          </a:xfrm>
        </p:spPr>
        <p:txBody>
          <a:bodyPr>
            <a:normAutofit/>
          </a:bodyPr>
          <a:lstStyle/>
          <a:p>
            <a:r>
              <a:rPr lang="en-US" sz="4000" dirty="0"/>
              <a:t>Former Air Force</a:t>
            </a:r>
          </a:p>
          <a:p>
            <a:r>
              <a:rPr lang="en-US" sz="4000" dirty="0" err="1"/>
              <a:t>Pentester</a:t>
            </a:r>
            <a:r>
              <a:rPr lang="en-US" sz="4000" dirty="0"/>
              <a:t> for BHIS</a:t>
            </a:r>
          </a:p>
          <a:p>
            <a:r>
              <a:rPr lang="en-US" sz="4000" dirty="0"/>
              <a:t>Founder Open Security</a:t>
            </a:r>
          </a:p>
          <a:p>
            <a:r>
              <a:rPr lang="en-US" sz="4000" dirty="0"/>
              <a:t>Instructor with the SANS Institute</a:t>
            </a:r>
          </a:p>
          <a:p>
            <a:r>
              <a:rPr lang="en-US" sz="4000" dirty="0"/>
              <a:t>Author of the SEC460 Course</a:t>
            </a:r>
          </a:p>
          <a:p>
            <a:pPr marL="0" indent="0">
              <a:buNone/>
            </a:pPr>
            <a:endParaRPr lang="en-US" sz="4000" dirty="0"/>
          </a:p>
          <a:p>
            <a:endParaRPr lang="en-US" sz="4000" dirty="0"/>
          </a:p>
        </p:txBody>
      </p:sp>
      <p:pic>
        <p:nvPicPr>
          <p:cNvPr id="3074" name="Picture 2" descr="Image result for matthew Toussain">
            <a:extLst>
              <a:ext uri="{FF2B5EF4-FFF2-40B4-BE49-F238E27FC236}">
                <a16:creationId xmlns:a16="http://schemas.microsoft.com/office/drawing/2014/main" id="{7A57F438-FD66-4C8C-81DB-BCDEE3595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7" y="2207020"/>
            <a:ext cx="3121775" cy="312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972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763"/>
            <a:ext cx="10515600" cy="4351338"/>
          </a:xfrm>
        </p:spPr>
        <p:txBody>
          <a:bodyPr/>
          <a:lstStyle/>
          <a:p>
            <a:r>
              <a:rPr lang="en-US" sz="3600" dirty="0"/>
              <a:t>Passwords.txt Files</a:t>
            </a:r>
          </a:p>
          <a:p>
            <a:r>
              <a:rPr lang="en-US" sz="3600" dirty="0"/>
              <a:t>Poisoned Password Managers</a:t>
            </a:r>
          </a:p>
          <a:p>
            <a:r>
              <a:rPr lang="en-US" sz="3600" dirty="0"/>
              <a:t>Network Passwords</a:t>
            </a:r>
          </a:p>
          <a:p>
            <a:pPr lvl="1"/>
            <a:r>
              <a:rPr lang="en-US" sz="3200" dirty="0"/>
              <a:t>Telnet</a:t>
            </a:r>
          </a:p>
          <a:p>
            <a:pPr lvl="1"/>
            <a:r>
              <a:rPr lang="en-US" sz="3200" dirty="0"/>
              <a:t>FTP</a:t>
            </a:r>
          </a:p>
          <a:p>
            <a:pPr lvl="1"/>
            <a:r>
              <a:rPr lang="en-US" sz="3200" dirty="0"/>
              <a:t>HTTP</a:t>
            </a:r>
          </a:p>
          <a:p>
            <a:pPr marL="0" indent="0" algn="ctr">
              <a:buNone/>
            </a:pPr>
            <a:r>
              <a:rPr lang="en-US" sz="3200" i="1" dirty="0"/>
              <a:t>The threat actor can no longer know whether to trust the password gifts of careless users. They might just be poisoned.</a:t>
            </a:r>
            <a:endParaRPr lang="en-US" sz="3200" b="1" i="1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623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 Master 101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C2FC1B-B6ED-4193-9717-7BFA991FF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624048-E1C1-4F1E-9D0D-B1105EEF0B3C}"/>
              </a:ext>
            </a:extLst>
          </p:cNvPr>
          <p:cNvSpPr txBox="1">
            <a:spLocks/>
          </p:cNvSpPr>
          <p:nvPr/>
        </p:nvSpPr>
        <p:spPr>
          <a:xfrm>
            <a:off x="838200" y="2617596"/>
            <a:ext cx="10515600" cy="2428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i="1"/>
              <a:t>Pretend inferiority and encourage his arrogance.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196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OODA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9890" cy="4351338"/>
          </a:xfrm>
        </p:spPr>
        <p:txBody>
          <a:bodyPr/>
          <a:lstStyle/>
          <a:p>
            <a:r>
              <a:rPr lang="en-US" sz="3600" dirty="0"/>
              <a:t>When the Threat can no Longer Trust their Own Tools Their ability to Decide has been </a:t>
            </a:r>
            <a:r>
              <a:rPr lang="en-US" sz="3600" dirty="0" err="1"/>
              <a:t>Distrupted</a:t>
            </a:r>
            <a:endParaRPr lang="en-US" sz="3200" dirty="0"/>
          </a:p>
        </p:txBody>
      </p:sp>
      <p:pic>
        <p:nvPicPr>
          <p:cNvPr id="4098" name="Picture 2" descr="Image result for ooda loop">
            <a:extLst>
              <a:ext uri="{FF2B5EF4-FFF2-40B4-BE49-F238E27FC236}">
                <a16:creationId xmlns:a16="http://schemas.microsoft.com/office/drawing/2014/main" id="{D9E737C5-4613-4994-B18D-359CD5126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712" y="1690688"/>
            <a:ext cx="4139908" cy="413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085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Poisoning Documents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364E85-CAB2-4F25-94A7-F7F1C2144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07" y="1358861"/>
            <a:ext cx="8305385" cy="5396796"/>
          </a:xfrm>
        </p:spPr>
      </p:pic>
    </p:spTree>
    <p:extLst>
      <p:ext uri="{BB962C8B-B14F-4D97-AF65-F5344CB8AC3E}">
        <p14:creationId xmlns:p14="http://schemas.microsoft.com/office/powerpoint/2010/main" val="2662669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Fake Login Portals</a:t>
            </a:r>
          </a:p>
          <a:p>
            <a:pPr lvl="1"/>
            <a:r>
              <a:rPr lang="en-US" sz="3200" dirty="0"/>
              <a:t>Site Cloning</a:t>
            </a:r>
          </a:p>
          <a:p>
            <a:r>
              <a:rPr lang="en-US" sz="3600" dirty="0"/>
              <a:t>Robots.txt Disallowed References</a:t>
            </a:r>
          </a:p>
          <a:p>
            <a:r>
              <a:rPr lang="en-US" sz="3600" dirty="0"/>
              <a:t>Port Traps</a:t>
            </a:r>
          </a:p>
          <a:p>
            <a:r>
              <a:rPr lang="en-US" sz="3600" dirty="0"/>
              <a:t>Decoy Shared Drives</a:t>
            </a:r>
          </a:p>
          <a:p>
            <a:r>
              <a:rPr lang="en-US" sz="3600" dirty="0"/>
              <a:t>Local Admin Access Group Traps</a:t>
            </a:r>
          </a:p>
          <a:p>
            <a:r>
              <a:rPr lang="en-US" sz="3600" dirty="0"/>
              <a:t>Many More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719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Traps vs Honeypots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Traps are Built to Poison Adversary Tactics to Produce Indicators of Compromise</a:t>
            </a:r>
          </a:p>
          <a:p>
            <a:pPr lvl="1"/>
            <a:r>
              <a:rPr lang="en-US" sz="3200" dirty="0"/>
              <a:t>Because the Trap is Based on Fake Information they are Difficult to Turn Against You</a:t>
            </a:r>
          </a:p>
          <a:p>
            <a:r>
              <a:rPr lang="en-US" sz="3600" dirty="0"/>
              <a:t>Honeypots Collect Threat Intelligence by Providing a Low-Risk Target for Adversary Exploitation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0635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Gain/Loss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4963" cy="4351338"/>
          </a:xfrm>
        </p:spPr>
        <p:txBody>
          <a:bodyPr/>
          <a:lstStyle/>
          <a:p>
            <a:r>
              <a:rPr lang="en-US" sz="3600" dirty="0"/>
              <a:t>Threat Intelligence is Vital, but Most Commercial Feeds are Pure Snake Oil</a:t>
            </a:r>
          </a:p>
          <a:p>
            <a:r>
              <a:rPr lang="en-US" sz="3600" dirty="0"/>
              <a:t>Personalized Indicators of Compromise are the only Valid Ones</a:t>
            </a:r>
          </a:p>
          <a:p>
            <a:r>
              <a:rPr lang="en-US" sz="3600" dirty="0"/>
              <a:t>In the Private Sector we are </a:t>
            </a:r>
            <a:r>
              <a:rPr lang="en-US" sz="3600" b="1" dirty="0"/>
              <a:t>Extremely </a:t>
            </a:r>
            <a:r>
              <a:rPr lang="en-US" sz="3600" dirty="0"/>
              <a:t>Quick to Burn our Threat Intelligence</a:t>
            </a:r>
            <a:endParaRPr lang="en-US" sz="3200" dirty="0"/>
          </a:p>
        </p:txBody>
      </p:sp>
      <p:pic>
        <p:nvPicPr>
          <p:cNvPr id="5122" name="Picture 2" descr="Image result for snake oil">
            <a:extLst>
              <a:ext uri="{FF2B5EF4-FFF2-40B4-BE49-F238E27FC236}">
                <a16:creationId xmlns:a16="http://schemas.microsoft.com/office/drawing/2014/main" id="{FD203451-B085-43AA-8F0E-84AAF96B6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648" y="1458063"/>
            <a:ext cx="31623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343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Cyberspace 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Cyberspace Trapping is an aggressive strategy for defense</a:t>
            </a:r>
          </a:p>
          <a:p>
            <a:pPr marL="457200" indent="-457200"/>
            <a:r>
              <a:rPr lang="en-US" dirty="0"/>
              <a:t>The objective is not to block attacks</a:t>
            </a:r>
          </a:p>
          <a:p>
            <a:pPr marL="923925" lvl="1" indent="-457200"/>
            <a:r>
              <a:rPr lang="en-US" dirty="0"/>
              <a:t>Blocking all attacks, you can see, leaves fewer options to identify the attacks you cannot</a:t>
            </a:r>
          </a:p>
          <a:p>
            <a:pPr marL="923925" lvl="1" indent="-457200"/>
            <a:r>
              <a:rPr lang="en-US" dirty="0"/>
              <a:t>Poison the root of their methodology</a:t>
            </a:r>
          </a:p>
          <a:p>
            <a:pPr marL="923925" lvl="1" indent="-457200"/>
            <a:r>
              <a:rPr lang="en-US" dirty="0"/>
              <a:t>Then follow the effects along the tree until you see fruit they are after and deny them.</a:t>
            </a:r>
          </a:p>
          <a:p>
            <a:pPr marL="457200" indent="-457200"/>
            <a:r>
              <a:rPr lang="en-US" dirty="0"/>
              <a:t>Engaging adversaries by tactic as opposed to tool is not a static, trivially bypass-able defense like AV signatures</a:t>
            </a:r>
          </a:p>
          <a:p>
            <a:pPr marL="457200" indent="-457200"/>
            <a:r>
              <a:rPr lang="en-US" b="1" dirty="0"/>
              <a:t>When the opponent is uncertain they are vulnerable. When deceived they are weak. Cyberspace trapping about sowing confusion, disorder, and chaos along the attacker’s path</a:t>
            </a:r>
          </a:p>
        </p:txBody>
      </p:sp>
    </p:spTree>
    <p:extLst>
      <p:ext uri="{BB962C8B-B14F-4D97-AF65-F5344CB8AC3E}">
        <p14:creationId xmlns:p14="http://schemas.microsoft.com/office/powerpoint/2010/main" val="4099151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865-50AA-42C2-ADC3-8887DFA4FF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50650-5072-4F3D-9499-580033A58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Toussain | @0sm0s1z | http://github.com/0sm0s1z/CyberspaceTrapping</a:t>
            </a:r>
          </a:p>
        </p:txBody>
      </p:sp>
    </p:spTree>
    <p:extLst>
      <p:ext uri="{BB962C8B-B14F-4D97-AF65-F5344CB8AC3E}">
        <p14:creationId xmlns:p14="http://schemas.microsoft.com/office/powerpoint/2010/main" val="165196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4208" cy="4351338"/>
          </a:xfrm>
        </p:spPr>
        <p:txBody>
          <a:bodyPr/>
          <a:lstStyle/>
          <a:p>
            <a:r>
              <a:rPr lang="en-US" sz="3600" dirty="0"/>
              <a:t>Offensive Perspective is Critical for Defense</a:t>
            </a:r>
          </a:p>
          <a:p>
            <a:pPr lvl="1"/>
            <a:r>
              <a:rPr lang="en-US" sz="3200" dirty="0"/>
              <a:t>This is True for Defense Software Vendors as too!</a:t>
            </a:r>
          </a:p>
          <a:p>
            <a:r>
              <a:rPr lang="en-US" sz="3600" dirty="0"/>
              <a:t>Targeting Threat Tactics Requires Intimate Understanding</a:t>
            </a:r>
          </a:p>
        </p:txBody>
      </p:sp>
      <p:pic>
        <p:nvPicPr>
          <p:cNvPr id="1026" name="Picture 2" descr="Image result for i am red">
            <a:extLst>
              <a:ext uri="{FF2B5EF4-FFF2-40B4-BE49-F238E27FC236}">
                <a16:creationId xmlns:a16="http://schemas.microsoft.com/office/drawing/2014/main" id="{2E2345B7-2317-4744-AC00-0E0DA8F07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88" y="1388161"/>
            <a:ext cx="3787921" cy="533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7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Losing is Inevitable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4800" i="1" dirty="0"/>
              <a:t>Defense Needs to Be Successful 100% Offense just Needs to Win Once</a:t>
            </a:r>
          </a:p>
        </p:txBody>
      </p:sp>
    </p:spTree>
    <p:extLst>
      <p:ext uri="{BB962C8B-B14F-4D97-AF65-F5344CB8AC3E}">
        <p14:creationId xmlns:p14="http://schemas.microsoft.com/office/powerpoint/2010/main" val="320028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Losing is Inevitable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quickest way to lose is to cede victory</a:t>
            </a:r>
          </a:p>
          <a:p>
            <a:pPr lvl="1"/>
            <a:r>
              <a:rPr lang="en-US" sz="3200" dirty="0"/>
              <a:t>It stifles Creative Thinking</a:t>
            </a:r>
          </a:p>
          <a:p>
            <a:pPr lvl="1"/>
            <a:r>
              <a:rPr lang="en-US" sz="3200" dirty="0"/>
              <a:t>It’s the Easy Way Out</a:t>
            </a:r>
          </a:p>
          <a:p>
            <a:r>
              <a:rPr lang="en-US" sz="3600" dirty="0"/>
              <a:t>If a Catastrophic Breach Feels Inevitable how can we Change this?</a:t>
            </a:r>
          </a:p>
          <a:p>
            <a:r>
              <a:rPr lang="en-US" sz="3600" dirty="0"/>
              <a:t>Military Science gives us Parallels from which to Learn</a:t>
            </a:r>
          </a:p>
        </p:txBody>
      </p:sp>
    </p:spTree>
    <p:extLst>
      <p:ext uri="{BB962C8B-B14F-4D97-AF65-F5344CB8AC3E}">
        <p14:creationId xmlns:p14="http://schemas.microsoft.com/office/powerpoint/2010/main" val="107467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Is your Defense at the Boundary or Behind it?</a:t>
            </a:r>
          </a:p>
          <a:p>
            <a:r>
              <a:rPr lang="en-US" sz="3600" dirty="0"/>
              <a:t>Do you know how your Vendor Tools Work?</a:t>
            </a:r>
          </a:p>
          <a:p>
            <a:endParaRPr lang="en-US" sz="3600" dirty="0"/>
          </a:p>
          <a:p>
            <a:r>
              <a:rPr lang="en-US" sz="3600" dirty="0"/>
              <a:t>Breaches Happen! </a:t>
            </a:r>
          </a:p>
          <a:p>
            <a:pPr lvl="1"/>
            <a:r>
              <a:rPr lang="en-US" sz="3200" dirty="0"/>
              <a:t>The Maginot Line Style of Defense is Outdated and Dangerous</a:t>
            </a:r>
          </a:p>
          <a:p>
            <a:pPr lvl="1"/>
            <a:r>
              <a:rPr lang="en-US" sz="3200" dirty="0"/>
              <a:t>It is Time to Invest and Empower People to Customize Defense</a:t>
            </a:r>
          </a:p>
        </p:txBody>
      </p:sp>
    </p:spTree>
    <p:extLst>
      <p:ext uri="{BB962C8B-B14F-4D97-AF65-F5344CB8AC3E}">
        <p14:creationId xmlns:p14="http://schemas.microsoft.com/office/powerpoint/2010/main" val="120245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Fighting the Right Fight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8667"/>
            <a:ext cx="5834242" cy="3158295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Is your Defensive Strategy Targeted to Address True Threats?</a:t>
            </a:r>
          </a:p>
          <a:p>
            <a:endParaRPr lang="en-US" sz="3200" dirty="0"/>
          </a:p>
        </p:txBody>
      </p:sp>
      <p:pic>
        <p:nvPicPr>
          <p:cNvPr id="2052" name="Picture 4" descr="cat boxing GIF">
            <a:extLst>
              <a:ext uri="{FF2B5EF4-FFF2-40B4-BE49-F238E27FC236}">
                <a16:creationId xmlns:a16="http://schemas.microsoft.com/office/drawing/2014/main" id="{83FFD0C3-6B8C-4428-AA08-849810841C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208" y="2188438"/>
            <a:ext cx="5109861" cy="287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7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Cyberspace 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It’s not </a:t>
            </a:r>
            <a:r>
              <a:rPr lang="en-US" sz="3600" b="1" dirty="0"/>
              <a:t>You</a:t>
            </a:r>
            <a:r>
              <a:rPr lang="en-US" sz="3600" dirty="0"/>
              <a:t> it’s </a:t>
            </a:r>
            <a:r>
              <a:rPr lang="en-US" sz="3600" b="1" dirty="0"/>
              <a:t>Me</a:t>
            </a:r>
            <a:endParaRPr lang="en-US" sz="3600" dirty="0"/>
          </a:p>
          <a:p>
            <a:r>
              <a:rPr lang="en-US" sz="3600" dirty="0"/>
              <a:t>Poison vs Venom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i="1" dirty="0"/>
              <a:t>Cyberspace trapping is the practice of poisoning threat Tactics, Techniques, and Procedures in order to weaponize your environment</a:t>
            </a:r>
          </a:p>
        </p:txBody>
      </p:sp>
      <p:pic>
        <p:nvPicPr>
          <p:cNvPr id="3074" name="Picture 2" descr="Image result for venom">
            <a:extLst>
              <a:ext uri="{FF2B5EF4-FFF2-40B4-BE49-F238E27FC236}">
                <a16:creationId xmlns:a16="http://schemas.microsoft.com/office/drawing/2014/main" id="{DC7AF86B-1A18-42D3-9026-BB2916B2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363" y="1685703"/>
            <a:ext cx="3994997" cy="2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0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C63C-82EB-46A5-BA30-3B3EF91A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Tactics, Techniques, and</a:t>
            </a:r>
            <a:br>
              <a:rPr lang="en-US" dirty="0"/>
            </a:br>
            <a:r>
              <a:rPr lang="en-US" dirty="0"/>
              <a:t>Procedures (TTP)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A76B-ABB6-4DDA-B84A-AC6BECE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3200" dirty="0"/>
              <a:t>TTP is a widely used term in the information security community but many misuse or incorrectly delineate the term.</a:t>
            </a:r>
          </a:p>
          <a:p>
            <a:pPr lvl="0"/>
            <a:endParaRPr lang="en-US" dirty="0"/>
          </a:p>
          <a:p>
            <a:pPr lvl="1"/>
            <a:r>
              <a:rPr lang="en-US" sz="2800" dirty="0"/>
              <a:t>Tactics - "</a:t>
            </a:r>
            <a:r>
              <a:rPr lang="en-US" sz="2800" i="1" dirty="0"/>
              <a:t>The employment and ordered arrangement of forces in relation to each other. </a:t>
            </a:r>
            <a:r>
              <a:rPr lang="en-US" sz="2800" dirty="0"/>
              <a:t>See also procedures; techniques."</a:t>
            </a:r>
          </a:p>
          <a:p>
            <a:pPr lvl="1"/>
            <a:r>
              <a:rPr lang="en-US" sz="2800" dirty="0"/>
              <a:t>Techniques - "</a:t>
            </a:r>
            <a:r>
              <a:rPr lang="en-US" sz="2800" i="1" dirty="0"/>
              <a:t>Non-prescriptive ways or methods used to perform missions, functions, or tasks. </a:t>
            </a:r>
            <a:r>
              <a:rPr lang="en-US" sz="2800" dirty="0"/>
              <a:t>See also procedures; tactics."</a:t>
            </a:r>
          </a:p>
          <a:p>
            <a:pPr lvl="1"/>
            <a:r>
              <a:rPr lang="en-US" sz="2800" dirty="0"/>
              <a:t>Procedures - "</a:t>
            </a:r>
            <a:r>
              <a:rPr lang="en-US" sz="2800" i="1" dirty="0"/>
              <a:t>Standard, detailed steps that prescribe how to perform specific tasks.</a:t>
            </a:r>
            <a:r>
              <a:rPr lang="en-US" sz="2800" dirty="0"/>
              <a:t> See also tactics; techniques." 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8747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C32E11-EC3B-4473-9665-26CAB2BA928A}" vid="{CA7C652D-C241-4F61-A6F1-460ACD41F33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BHIS_PPtemplate</Template>
  <TotalTime>2771</TotalTime>
  <Words>707</Words>
  <Application>Microsoft Office PowerPoint</Application>
  <PresentationFormat>Widescreen</PresentationFormat>
  <Paragraphs>113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Consolas</vt:lpstr>
      <vt:lpstr>OCR A Extended</vt:lpstr>
      <vt:lpstr>Office Theme</vt:lpstr>
      <vt:lpstr>Cyberspace Trapping The Offensive Defender </vt:lpstr>
      <vt:lpstr>whoami</vt:lpstr>
      <vt:lpstr>I am Red</vt:lpstr>
      <vt:lpstr>Losing is Inevitable</vt:lpstr>
      <vt:lpstr>Losing is Inevitable</vt:lpstr>
      <vt:lpstr>Introspection</vt:lpstr>
      <vt:lpstr>Fighting the Right Fight</vt:lpstr>
      <vt:lpstr>Cyberspace Trapping</vt:lpstr>
      <vt:lpstr>Tactics, Techniques, and Procedures (TTP)</vt:lpstr>
      <vt:lpstr>PowerPoint Presentation</vt:lpstr>
      <vt:lpstr>Finding Threat TTP</vt:lpstr>
      <vt:lpstr>Mimikatz and LSASS  Passwords</vt:lpstr>
      <vt:lpstr>Mimikatz</vt:lpstr>
      <vt:lpstr>Task Manager LSASS Dump</vt:lpstr>
      <vt:lpstr>Other Mimikatz  Implementations</vt:lpstr>
      <vt:lpstr>Poisoning LSASS</vt:lpstr>
      <vt:lpstr>Configuring Fine-Grained Password Policies</vt:lpstr>
      <vt:lpstr>Sneaking Fake Credentials  into LSASS </vt:lpstr>
      <vt:lpstr>Monitoring and Scaling with PowerShell</vt:lpstr>
      <vt:lpstr>Other Implementations</vt:lpstr>
      <vt:lpstr>Trap Master 101</vt:lpstr>
      <vt:lpstr>The OODA Loop</vt:lpstr>
      <vt:lpstr>Poisoning Documents</vt:lpstr>
      <vt:lpstr>Other Traps</vt:lpstr>
      <vt:lpstr>Traps vs Honeypots</vt:lpstr>
      <vt:lpstr>Intel Gain/Loss</vt:lpstr>
      <vt:lpstr>Cyberspace Trapping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Toussain</dc:creator>
  <cp:lastModifiedBy>Matthew Toussain</cp:lastModifiedBy>
  <cp:revision>54</cp:revision>
  <dcterms:created xsi:type="dcterms:W3CDTF">2017-10-02T16:29:06Z</dcterms:created>
  <dcterms:modified xsi:type="dcterms:W3CDTF">2018-10-12T16:18:13Z</dcterms:modified>
</cp:coreProperties>
</file>